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3" r:id="rId3"/>
    <p:sldId id="269" r:id="rId4"/>
    <p:sldId id="264" r:id="rId5"/>
    <p:sldId id="265" r:id="rId6"/>
    <p:sldId id="267" r:id="rId7"/>
    <p:sldId id="266" r:id="rId8"/>
    <p:sldId id="272" r:id="rId9"/>
    <p:sldId id="270" r:id="rId10"/>
    <p:sldId id="262" r:id="rId11"/>
  </p:sldIdLst>
  <p:sldSz cx="12192000" cy="6858000"/>
  <p:notesSz cx="6858000" cy="9144000"/>
  <p:custDataLst>
    <p:tags r:id="rId14"/>
  </p:custDataLst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9B2CA1-772F-4C7E-9BA6-9EB912751096}" v="2" dt="2023-04-10T08:03:21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aria Rajala" userId="15effbfba73eb1c9" providerId="LiveId" clId="{759B2CA1-772F-4C7E-9BA6-9EB912751096}"/>
    <pc:docChg chg="addSld delSld modSld sldOrd">
      <pc:chgData name="Laura Maria Rajala" userId="15effbfba73eb1c9" providerId="LiveId" clId="{759B2CA1-772F-4C7E-9BA6-9EB912751096}" dt="2023-04-10T08:04:02.238" v="66" actId="47"/>
      <pc:docMkLst>
        <pc:docMk/>
      </pc:docMkLst>
      <pc:sldChg chg="ord">
        <pc:chgData name="Laura Maria Rajala" userId="15effbfba73eb1c9" providerId="LiveId" clId="{759B2CA1-772F-4C7E-9BA6-9EB912751096}" dt="2023-04-10T08:02:17.404" v="1"/>
        <pc:sldMkLst>
          <pc:docMk/>
          <pc:sldMk cId="1470677266" sldId="262"/>
        </pc:sldMkLst>
      </pc:sldChg>
      <pc:sldChg chg="ord">
        <pc:chgData name="Laura Maria Rajala" userId="15effbfba73eb1c9" providerId="LiveId" clId="{759B2CA1-772F-4C7E-9BA6-9EB912751096}" dt="2023-04-10T08:02:25.970" v="3"/>
        <pc:sldMkLst>
          <pc:docMk/>
          <pc:sldMk cId="145133375" sldId="264"/>
        </pc:sldMkLst>
      </pc:sldChg>
      <pc:sldChg chg="del">
        <pc:chgData name="Laura Maria Rajala" userId="15effbfba73eb1c9" providerId="LiveId" clId="{759B2CA1-772F-4C7E-9BA6-9EB912751096}" dt="2023-04-10T08:02:29.003" v="4" actId="47"/>
        <pc:sldMkLst>
          <pc:docMk/>
          <pc:sldMk cId="1972218158" sldId="268"/>
        </pc:sldMkLst>
      </pc:sldChg>
      <pc:sldChg chg="ord">
        <pc:chgData name="Laura Maria Rajala" userId="15effbfba73eb1c9" providerId="LiveId" clId="{759B2CA1-772F-4C7E-9BA6-9EB912751096}" dt="2023-04-10T08:03:36.664" v="9"/>
        <pc:sldMkLst>
          <pc:docMk/>
          <pc:sldMk cId="675076872" sldId="270"/>
        </pc:sldMkLst>
      </pc:sldChg>
      <pc:sldChg chg="del">
        <pc:chgData name="Laura Maria Rajala" userId="15effbfba73eb1c9" providerId="LiveId" clId="{759B2CA1-772F-4C7E-9BA6-9EB912751096}" dt="2023-04-10T08:04:02.238" v="66" actId="47"/>
        <pc:sldMkLst>
          <pc:docMk/>
          <pc:sldMk cId="1967498767" sldId="271"/>
        </pc:sldMkLst>
      </pc:sldChg>
      <pc:sldChg chg="modSp add mod">
        <pc:chgData name="Laura Maria Rajala" userId="15effbfba73eb1c9" providerId="LiveId" clId="{759B2CA1-772F-4C7E-9BA6-9EB912751096}" dt="2023-04-10T08:03:54.054" v="65" actId="20577"/>
        <pc:sldMkLst>
          <pc:docMk/>
          <pc:sldMk cId="901309853" sldId="272"/>
        </pc:sldMkLst>
        <pc:spChg chg="mod">
          <ac:chgData name="Laura Maria Rajala" userId="15effbfba73eb1c9" providerId="LiveId" clId="{759B2CA1-772F-4C7E-9BA6-9EB912751096}" dt="2023-04-10T08:03:39.515" v="10"/>
          <ac:spMkLst>
            <pc:docMk/>
            <pc:sldMk cId="901309853" sldId="272"/>
            <ac:spMk id="2" creationId="{EE1D1741-7F54-7FCC-7F97-EDE33FFAF45A}"/>
          </ac:spMkLst>
        </pc:spChg>
        <pc:spChg chg="mod">
          <ac:chgData name="Laura Maria Rajala" userId="15effbfba73eb1c9" providerId="LiveId" clId="{759B2CA1-772F-4C7E-9BA6-9EB912751096}" dt="2023-04-10T08:03:54.054" v="65" actId="20577"/>
          <ac:spMkLst>
            <pc:docMk/>
            <pc:sldMk cId="901309853" sldId="272"/>
            <ac:spMk id="3" creationId="{EDFE99A4-E6D3-B5D5-5540-6466EEFC0341}"/>
          </ac:spMkLst>
        </pc:spChg>
      </pc:sldChg>
      <pc:sldChg chg="add del">
        <pc:chgData name="Laura Maria Rajala" userId="15effbfba73eb1c9" providerId="LiveId" clId="{759B2CA1-772F-4C7E-9BA6-9EB912751096}" dt="2023-04-10T08:03:25.120" v="7" actId="47"/>
        <pc:sldMkLst>
          <pc:docMk/>
          <pc:sldMk cId="2372892577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90275DA-93D3-4A89-AF47-CD5561AEEA12}" type="datetime1">
              <a:rPr lang="fi-FI" smtClean="0"/>
              <a:t>10.4.2023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D68955A-DFD0-4F4D-A546-39223D46432B}" type="datetime1">
              <a:rPr lang="fi-FI" smtClean="0"/>
              <a:t>10.4.2023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"/>
              <a:t>Muokkaa tekstin perustyylejä napsauttamalla</a:t>
            </a:r>
            <a:endParaRPr lang="en-US"/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Suorakulmi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Suorakulmi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Suorakulmi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uora yhdysviiva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uora yhdysviiva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uora yhdysviiva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20" name="Päivämäärän paikkamerkki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86BB953E-3CCA-4A38-8A1D-DCF70A8AAC5E}" type="datetime1">
              <a:rPr lang="fi-FI" smtClean="0"/>
              <a:t>10.4.2023</a:t>
            </a:fld>
            <a:endParaRPr lang="en-US" dirty="0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CA1A8A-B949-4C5D-A6EC-019B5004C865}" type="datetime1">
              <a:rPr lang="fi-FI" smtClean="0"/>
              <a:t>10.4.2023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68802CA-ADBA-4FCB-B14B-92A288E63558}" type="datetime1">
              <a:rPr lang="fi-FI" smtClean="0"/>
              <a:t>10.4.2023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2ACD01-C2A7-4602-A1D3-33B1F40EB882}" type="datetime1">
              <a:rPr lang="fi-FI" smtClean="0"/>
              <a:t>10.4.2023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Suorakulmi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Suorakulmi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Suorakulmi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uora yhdysviiva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uora yhdysviiva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uora yhdysviiva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F469D2-BCBF-44F6-93BF-2BDC471CA083}" type="datetime1">
              <a:rPr lang="fi-FI" smtClean="0"/>
              <a:t>10.4.2023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70A99-B509-4E8E-B71E-0658F4DB4297}" type="datetime1">
              <a:rPr lang="fi-FI" smtClean="0"/>
              <a:t>10.4.2023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89DC48-274C-438D-AEDD-F40088D4FDFF}" type="datetime1">
              <a:rPr lang="fi-FI" smtClean="0"/>
              <a:t>10.4.2023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696A9D-2A69-47B8-9378-406E81383262}" type="datetime1">
              <a:rPr lang="fi-FI" smtClean="0"/>
              <a:t>10.4.2023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/>
              <a:t>Muokkaa tekstin perustyylejä napsauttamalla</a:t>
            </a:r>
          </a:p>
          <a:p>
            <a:pPr lvl="1" rtl="0"/>
            <a:r>
              <a:rPr lang="fi-FI"/>
              <a:t>toinen taso</a:t>
            </a:r>
          </a:p>
          <a:p>
            <a:pPr lvl="2" rtl="0"/>
            <a:r>
              <a:rPr lang="fi-FI"/>
              <a:t>kolmas taso</a:t>
            </a:r>
          </a:p>
          <a:p>
            <a:pPr lvl="3" rtl="0"/>
            <a:r>
              <a:rPr lang="fi-FI"/>
              <a:t>neljäs taso</a:t>
            </a:r>
          </a:p>
          <a:p>
            <a:pPr lvl="4" rtl="0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ACBBDF9C-0A81-4F44-A482-AD7C5D2D79CF}" type="datetime1">
              <a:rPr lang="fi-FI" smtClean="0"/>
              <a:t>10.4.2023</a:t>
            </a:fld>
            <a:endParaRPr lang="en-US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0F044B4-6BC0-4355-BB70-3719AF897FDE}" type="datetime1">
              <a:rPr lang="fi-FI" smtClean="0"/>
              <a:t>10.4.2023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uorakulmi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Suorakulmi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Suorakulmi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"/>
              <a:t>Muokkaa otsikon perustyyliä napsauttamalla</a:t>
            </a:r>
            <a:endParaRPr lang="en-US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"/>
              <a:t>Muokkaa tekstin perustyylejä napsauttamalla</a:t>
            </a:r>
          </a:p>
          <a:p>
            <a:pPr lvl="1" rtl="0"/>
            <a:r>
              <a:rPr lang="fi"/>
              <a:t>Toinen taso</a:t>
            </a:r>
          </a:p>
          <a:p>
            <a:pPr lvl="2" rtl="0"/>
            <a:r>
              <a:rPr lang="fi"/>
              <a:t>Kolmas taso</a:t>
            </a:r>
          </a:p>
          <a:p>
            <a:pPr lvl="3" rtl="0"/>
            <a:r>
              <a:rPr lang="fi"/>
              <a:t>Neljäs taso</a:t>
            </a:r>
          </a:p>
          <a:p>
            <a:pPr lvl="4" rtl="0"/>
            <a:r>
              <a:rPr lang="fi"/>
              <a:t>Viides taso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335D69C-1673-4A91-ADE2-EBB88C74B6D1}" type="datetime1">
              <a:rPr lang="fi-FI" smtClean="0"/>
              <a:t>10.4.2023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nference.sscw.ee/agenda/youth-advocacy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9.xml"/><Relationship Id="rId7" Type="http://schemas.openxmlformats.org/officeDocument/2006/relationships/image" Target="../media/image3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Logon lähikuva&#10;&#10;Automaattisesti luotu kuvau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Suorakulmi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Suorakulmi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1010" y="2366911"/>
            <a:ext cx="5113800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sz="3200" b="1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Segoe UI" panose="020B0502040204020203" pitchFamily="34" charset="0"/>
              </a:rPr>
              <a:t>I International Training on Youth Advocacy </a:t>
            </a:r>
            <a:br>
              <a:rPr lang="en-US" sz="3200" b="1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Segoe UI" panose="020B0502040204020203" pitchFamily="34" charset="0"/>
              </a:rPr>
            </a:br>
            <a:r>
              <a:rPr lang="en-US" sz="3200" b="1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Segoe UI" panose="020B0502040204020203" pitchFamily="34" charset="0"/>
              </a:rPr>
              <a:t>and Leadership</a:t>
            </a:r>
            <a:endParaRPr lang="fi" sz="8800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4183990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fi-FI" b="1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</a:rPr>
              <a:t>2-5 </a:t>
            </a:r>
            <a:r>
              <a:rPr lang="fi-FI" b="1" i="0" dirty="0" err="1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</a:rPr>
              <a:t>February</a:t>
            </a:r>
            <a:r>
              <a:rPr lang="fi-FI" b="1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</a:rPr>
              <a:t> in Narva, Estonia</a:t>
            </a:r>
            <a:endParaRPr lang="fi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ABC6FC46-05C8-C6AC-BE75-84CBF430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303" y="419850"/>
            <a:ext cx="3161963" cy="1222308"/>
          </a:xfrm>
        </p:spPr>
        <p:txBody>
          <a:bodyPr>
            <a:normAutofit fontScale="90000"/>
          </a:bodyPr>
          <a:lstStyle/>
          <a:p>
            <a:r>
              <a:rPr lang="fi-FI" sz="6000" b="1" i="0" dirty="0">
                <a:solidFill>
                  <a:schemeClr val="accent2">
                    <a:lumMod val="50000"/>
                  </a:schemeClr>
                </a:solidFill>
                <a:effectLst/>
                <a:latin typeface="Lato" panose="020F0502020204030203" pitchFamily="34" charset="0"/>
              </a:rPr>
              <a:t>Feedback</a:t>
            </a:r>
            <a:endParaRPr lang="en-US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7B3353B-A956-545A-0DD2-E14AF3B438AC}"/>
              </a:ext>
            </a:extLst>
          </p:cNvPr>
          <p:cNvSpPr txBox="1"/>
          <p:nvPr/>
        </p:nvSpPr>
        <p:spPr>
          <a:xfrm>
            <a:off x="2163449" y="5826996"/>
            <a:ext cx="4719633" cy="701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buClr>
                <a:schemeClr val="tx1">
                  <a:lumMod val="85000"/>
                  <a:lumOff val="15000"/>
                </a:schemeClr>
              </a:buClr>
            </a:pPr>
            <a:r>
              <a:rPr lang="fi-FI" b="1" kern="1200" dirty="0">
                <a:latin typeface="+mn-lt"/>
                <a:ea typeface="+mn-ea"/>
                <a:cs typeface="+mn-cs"/>
              </a:rPr>
              <a:t>https://forms.office.com/r/7xyxwKmauG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6973AE1-CB04-8B06-4FE9-4CDC227EBB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F3696A9D-2A69-47B8-9378-406E81383262}" type="datetime1">
              <a:rPr lang="fi-FI" smtClean="0"/>
              <a:pPr>
                <a:spcAft>
                  <a:spcPts val="600"/>
                </a:spcAft>
              </a:pPr>
              <a:t>10.4.2023</a:t>
            </a:fld>
            <a:endParaRPr lang="en-US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C336F356-AD65-97CB-F7B4-305F6229A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325" y="1031004"/>
            <a:ext cx="4261883" cy="426188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20D468C3-DA8D-7E11-FDD4-BA6F41F82CA7}"/>
              </a:ext>
            </a:extLst>
          </p:cNvPr>
          <p:cNvSpPr txBox="1"/>
          <p:nvPr/>
        </p:nvSpPr>
        <p:spPr>
          <a:xfrm>
            <a:off x="8345949" y="2133677"/>
            <a:ext cx="336520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Dear Participants,</a:t>
            </a:r>
          </a:p>
          <a:p>
            <a:pPr algn="ctr"/>
            <a:br>
              <a:rPr lang="en-US" dirty="0"/>
            </a:b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Please fill out the feedback form by answering the questions asked.</a:t>
            </a:r>
          </a:p>
          <a:p>
            <a:pPr algn="ctr"/>
            <a:br>
              <a:rPr lang="en-US" dirty="0"/>
            </a:b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This will not take more than </a:t>
            </a:r>
          </a:p>
          <a:p>
            <a:pPr algn="ctr"/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5 minutes, but it will help us evaluate the work done and improve the result in the future!</a:t>
            </a:r>
          </a:p>
          <a:p>
            <a:pPr algn="ctr"/>
            <a:br>
              <a:rPr lang="en-US" dirty="0"/>
            </a:br>
            <a:r>
              <a:rPr lang="en-US" b="1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Thank you for your contributions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0677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FE19BC5-D9CC-E99A-4B6F-037317D54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696A9D-2A69-47B8-9378-406E81383262}" type="datetime1">
              <a:rPr lang="fi-FI" smtClean="0"/>
              <a:t>10.4.2023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80668D4-98ED-6C0B-79F5-78E554CFFCBC}"/>
              </a:ext>
            </a:extLst>
          </p:cNvPr>
          <p:cNvSpPr txBox="1"/>
          <p:nvPr/>
        </p:nvSpPr>
        <p:spPr>
          <a:xfrm>
            <a:off x="574231" y="621971"/>
            <a:ext cx="5815935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1400" b="1" i="0" dirty="0">
                <a:solidFill>
                  <a:srgbClr val="0E101A"/>
                </a:solidFill>
                <a:effectLst/>
                <a:latin typeface="Arial" panose="020B0604020202020204" pitchFamily="34" charset="0"/>
              </a:rPr>
              <a:t>AGENDA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en-US" sz="1000" b="1" i="0" dirty="0">
                <a:solidFill>
                  <a:srgbClr val="000000"/>
                </a:solidFill>
                <a:effectLst/>
                <a:latin typeface="inherit"/>
              </a:rPr>
              <a:t>02.02.2023, Thursday – Introduction</a:t>
            </a:r>
            <a:br>
              <a:rPr lang="en-US" sz="1000" b="0" i="0" dirty="0">
                <a:solidFill>
                  <a:srgbClr val="777777"/>
                </a:solidFill>
                <a:effectLst/>
                <a:latin typeface="aino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10:00 -12:00 Arrival and registration of Estonian and non-Estonian delegates in Tallinn</a:t>
            </a:r>
            <a:br>
              <a:rPr lang="en-US" sz="1000" b="0" i="0" dirty="0">
                <a:solidFill>
                  <a:srgbClr val="777777"/>
                </a:solidFill>
                <a:effectLst/>
                <a:latin typeface="aino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12.00 – 16.30 Visiting Tallinn City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16.30 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– 16.45 Meeting in front of the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Tallink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 Spa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Hotell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 (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Sadama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 11a)</a:t>
            </a:r>
            <a:r>
              <a:rPr lang="en-US" sz="1000" b="0" i="0" dirty="0">
                <a:solidFill>
                  <a:srgbClr val="777777"/>
                </a:solidFill>
                <a:effectLst/>
                <a:latin typeface="aino"/>
              </a:rPr>
              <a:t>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17.00 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–  20.00 Departure from hotel to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Narva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18.00 – 20.00 Practical group work task in the bus on the way to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Narva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.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20.00 – 22.00 Dinner + Formal opening of the International Training Meeting in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Narva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 Hotel.</a:t>
            </a:r>
            <a:endParaRPr lang="en-US" sz="1000" b="0" i="0" dirty="0">
              <a:solidFill>
                <a:srgbClr val="777777"/>
              </a:solidFill>
              <a:effectLst/>
              <a:latin typeface="aino"/>
            </a:endParaRPr>
          </a:p>
          <a:p>
            <a:pPr algn="l" fontAlgn="base"/>
            <a:endParaRPr lang="en-US" sz="1000" b="1" i="0" dirty="0">
              <a:solidFill>
                <a:srgbClr val="000000"/>
              </a:solidFill>
              <a:effectLst/>
              <a:latin typeface="inherit"/>
            </a:endParaRPr>
          </a:p>
          <a:p>
            <a:pPr algn="l" fontAlgn="base"/>
            <a:r>
              <a:rPr lang="en-US" sz="1000" b="1" i="0" dirty="0">
                <a:solidFill>
                  <a:srgbClr val="000000"/>
                </a:solidFill>
                <a:effectLst/>
                <a:latin typeface="inherit"/>
              </a:rPr>
              <a:t>03.02.2023, Friday –  Strategic dialogue and Youth Leadership / Capability Training for Young Leaders Part I</a:t>
            </a:r>
            <a:br>
              <a:rPr lang="en-US" sz="1000" b="1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10.00 - 13.00 Participation in the international conference  (Grant room)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13.00 - 14.00 Lunch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14.00 - 14.10  Purpose of the international training-meeting and division of the young people into working groups to work on one of the sections of the final outcome – the Youth Advocacy Statement. (Studio room)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14.10 – 14.30 Presentations “Advocacy – what is it?” – Anna Lisa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Strakova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, University of Tartu and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Triin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Roos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, Estonian Youth Council.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1" i="0" dirty="0">
                <a:solidFill>
                  <a:srgbClr val="000000"/>
                </a:solidFill>
                <a:effectLst/>
                <a:latin typeface="inherit"/>
              </a:rPr>
              <a:t>14.30 – 15.15  Leadership Training for Young Leaders I </a:t>
            </a:r>
            <a:br>
              <a:rPr lang="en-US" sz="1000" b="1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– Youth Leadership training (Goal Setting and Planning (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Triin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ino"/>
              </a:rPr>
              <a:t>Roos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ino"/>
              </a:rPr>
              <a:t> &amp; ENL)</a:t>
            </a:r>
            <a:br>
              <a:rPr lang="en-US" sz="1000" b="0" i="0" dirty="0">
                <a:solidFill>
                  <a:srgbClr val="777777"/>
                </a:solidFill>
                <a:effectLst/>
                <a:latin typeface="aino"/>
              </a:rPr>
            </a:br>
            <a:r>
              <a:rPr lang="en-US" sz="1000" b="1" i="0" dirty="0">
                <a:solidFill>
                  <a:srgbClr val="000000"/>
                </a:solidFill>
                <a:effectLst/>
                <a:latin typeface="aino"/>
              </a:rPr>
              <a:t>15.15 – 16.00  Leadership Training for Young Leaders II</a:t>
            </a:r>
            <a:br>
              <a:rPr lang="en-US" sz="1000" b="1" i="0" dirty="0">
                <a:solidFill>
                  <a:srgbClr val="222222"/>
                </a:solidFill>
                <a:effectLst/>
                <a:latin typeface="aino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– Change Management (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Anneli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inherit"/>
              </a:rPr>
              <a:t>Ohvril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)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16.00 – 16.15 Coffee break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1" i="0" dirty="0">
                <a:solidFill>
                  <a:srgbClr val="000000"/>
                </a:solidFill>
                <a:effectLst/>
                <a:latin typeface="aino"/>
              </a:rPr>
              <a:t>16.15 – 17.00 </a:t>
            </a:r>
            <a:r>
              <a:rPr lang="en-US" sz="1000" b="1" i="0" dirty="0">
                <a:solidFill>
                  <a:srgbClr val="222222"/>
                </a:solidFill>
                <a:effectLst/>
                <a:latin typeface="aino"/>
              </a:rPr>
              <a:t> Leadership Training for Young Leaders II</a:t>
            </a:r>
            <a:endParaRPr lang="en-US" sz="1000" b="0" i="0" dirty="0">
              <a:solidFill>
                <a:srgbClr val="222222"/>
              </a:solidFill>
              <a:effectLst/>
              <a:latin typeface="aino"/>
            </a:endParaRPr>
          </a:p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– Self-leadership skills (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Susanne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Kallanvaara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)</a:t>
            </a:r>
            <a:endParaRPr lang="en-US" sz="1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17.00 – 18.00 Sharing practical exercises on youth advocacy (Based on the Youth Advocacy Toolkit) or How to support sustainable development goals in my communities.</a:t>
            </a:r>
            <a:b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19.00</a:t>
            </a:r>
            <a:r>
              <a:rPr lang="en-US" sz="1000" b="0" i="0" dirty="0">
                <a:solidFill>
                  <a:srgbClr val="777777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 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inherit"/>
              </a:rPr>
              <a:t>21.00 Gala Dinner</a:t>
            </a:r>
            <a:endParaRPr lang="en-US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3D0138D-8AF9-7EDE-9FB1-C201C227ACA6}"/>
              </a:ext>
            </a:extLst>
          </p:cNvPr>
          <p:cNvSpPr txBox="1"/>
          <p:nvPr/>
        </p:nvSpPr>
        <p:spPr>
          <a:xfrm>
            <a:off x="6911163" y="621971"/>
            <a:ext cx="4706605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200" b="1" i="0" dirty="0">
                <a:solidFill>
                  <a:srgbClr val="000000"/>
                </a:solidFill>
                <a:effectLst/>
                <a:latin typeface="inherit"/>
              </a:rPr>
              <a:t>4.02.2023, Saturday – Practical part and strategic dialogue &amp; Capability Training for Young Leaders Part II</a:t>
            </a:r>
            <a:br>
              <a:rPr lang="en-US" sz="1200" b="1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07.00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0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8.20 Breakfast and departure the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the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 venue (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Meresuu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 Spa Hotel).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09.00 – 10.00 Practical part: meeting with a youth advocacy expert/Visit to a youth advocacy-led NGO. (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Vitatiim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, SSCW,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Sosialistisk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Ungdom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 and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Femina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)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10:00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12.00 Keynote speeches and first dialogue session on intercultural dialogue  – structured dialogue on the topic with keynote speakers followed by a working groups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12:00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13.00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Strategic Dialogue using the World Café method – group discussions to initiate a strategic dialogue (dialogue with power and policy makers who deal with youth issues and promote youth well-being in their daily work).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12.00 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– 13.00 Y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outh Advocacy Statement Process/Strategic Dialogue – participants will share their experiences and knowledge on the assigned topic and conduct the first group exercises/questionnaire.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13:00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 14:00 Lunch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14:00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15:00 Process of preparing the Youth Advocacy Call (Youth, experts and youth associations and officials).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15.00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16.00 Synthesis of the results of the strategic dialogue and summary of the practice.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16.00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 –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inherit"/>
              </a:rPr>
              <a:t>  20.00 Estonian culture program</a:t>
            </a:r>
          </a:p>
          <a:p>
            <a:pPr fontAlgn="base"/>
            <a:endParaRPr lang="en-US" sz="1200" b="0" i="0" dirty="0">
              <a:solidFill>
                <a:srgbClr val="222222"/>
              </a:solidFill>
              <a:effectLst/>
              <a:latin typeface="inherit"/>
            </a:endParaRPr>
          </a:p>
          <a:p>
            <a:pPr fontAlgn="base"/>
            <a:r>
              <a:rPr lang="en-US" sz="1200" b="1" i="0" dirty="0">
                <a:solidFill>
                  <a:srgbClr val="000000"/>
                </a:solidFill>
                <a:effectLst/>
                <a:latin typeface="inherit"/>
              </a:rPr>
              <a:t>05.02.2023, Sunday – Conclusions</a:t>
            </a:r>
            <a:br>
              <a:rPr lang="en-US" sz="1200" b="1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09.00 – 10.00 Presentation of the results (overview of the training learnt and practical skills acquired).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10.00 – 11.00 Presentation of the youth advocacy appeal and the strategic plan.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12.00 – 15.00 Conclusions, visiting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inherit"/>
              </a:rPr>
              <a:t>Narva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 Castle and  Lunch </a:t>
            </a:r>
            <a:endParaRPr lang="en-US" sz="1200" b="0" i="0" dirty="0">
              <a:solidFill>
                <a:srgbClr val="777777"/>
              </a:solidFill>
              <a:effectLst/>
              <a:latin typeface="inherit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15.00 .... DEPARTURE</a:t>
            </a:r>
            <a:r>
              <a:rPr lang="en-US" sz="1200" b="0" i="0" dirty="0">
                <a:solidFill>
                  <a:srgbClr val="0E101A"/>
                </a:solidFill>
                <a:effectLst/>
                <a:latin typeface="inherit"/>
              </a:rPr>
              <a:t> </a:t>
            </a:r>
            <a:endParaRPr lang="en-US" sz="1200" b="0" i="0" dirty="0">
              <a:solidFill>
                <a:srgbClr val="222222"/>
              </a:solidFill>
              <a:effectLst/>
              <a:latin typeface="inherit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5613E64D-A62D-4604-B621-198984C25ED3}"/>
              </a:ext>
            </a:extLst>
          </p:cNvPr>
          <p:cNvSpPr txBox="1"/>
          <p:nvPr/>
        </p:nvSpPr>
        <p:spPr>
          <a:xfrm>
            <a:off x="552893" y="5262896"/>
            <a:ext cx="581593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Dates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: 2nd – 5th </a:t>
            </a: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February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2023</a:t>
            </a:r>
            <a:endParaRPr kumimoji="0" lang="fi-FI" altLang="fi-FI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Where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: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Vaba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Lava Narva, Linda 2, 20309 Narva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altLang="fi-FI" sz="1200" dirty="0">
                <a:solidFill>
                  <a:srgbClr val="0E101A"/>
                </a:solidFill>
                <a:latin typeface="inherit"/>
                <a:cs typeface="Arial" panose="020B0604020202020204" pitchFamily="34" charset="0"/>
              </a:rPr>
              <a:t>             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Meresuu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Spa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Hotel,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Aia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48a, Narva-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Jõesuu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 </a:t>
            </a:r>
            <a:endParaRPr kumimoji="0" lang="fi-FI" altLang="fi-FI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Event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website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: 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inherit"/>
                <a:cs typeface="Arial" panose="020B0604020202020204" pitchFamily="34" charset="0"/>
                <a:hlinkClick r:id="rId2"/>
              </a:rPr>
              <a:t>https://conference.sscw.ee/agenda/youth-advocacy/</a:t>
            </a:r>
            <a:endParaRPr kumimoji="0" lang="fi-FI" altLang="fi-FI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The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Local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1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host</a:t>
            </a:r>
            <a:r>
              <a:rPr kumimoji="0" lang="fi-FI" altLang="fi-FI" sz="1200" b="1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: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Sillamae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Society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 for Child </a:t>
            </a:r>
            <a:r>
              <a:rPr kumimoji="0" lang="fi-FI" altLang="fi-FI" sz="1200" b="0" i="0" u="none" strike="noStrike" cap="none" normalizeH="0" baseline="0" dirty="0" err="1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Welfare</a:t>
            </a:r>
            <a:r>
              <a:rPr kumimoji="0" lang="fi-FI" altLang="fi-FI" sz="1200" b="0" i="0" u="none" strike="noStrike" cap="none" normalizeH="0" baseline="0" dirty="0">
                <a:ln>
                  <a:noFill/>
                </a:ln>
                <a:solidFill>
                  <a:srgbClr val="0E101A"/>
                </a:solidFill>
                <a:effectLst/>
                <a:latin typeface="inherit"/>
                <a:cs typeface="Arial" panose="020B0604020202020204" pitchFamily="34" charset="0"/>
              </a:rPr>
              <a:t> </a:t>
            </a:r>
            <a:endParaRPr kumimoji="0" lang="fi-FI" altLang="fi-FI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03259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9B28FE9-C3C2-BE38-8F2F-4C6E28A0D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696A9D-2A69-47B8-9378-406E81383262}" type="datetime1">
              <a:rPr lang="fi-FI" smtClean="0"/>
              <a:t>10.4.2023</a:t>
            </a:fld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5143545-9130-9ABA-7F83-CF36AF188814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5273724D-C709-5070-F9ED-D7BEBDEB375E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D434C576-0F71-2809-95DE-EB5E01933FF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3600" b="1">
                <a:solidFill>
                  <a:srgbClr val="5B5B5B"/>
                </a:solidFill>
              </a:rPr>
              <a:t>Advocacy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7E992E72-5335-716B-DB17-121E7AB0B96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fi-FI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25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3914A0-865C-3F6A-4CFC-5663106A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ino"/>
              </a:rPr>
              <a:t>Advocacy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A35CEE8-C61C-49C3-B5E6-DE896750A1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b="0" i="0" dirty="0">
                <a:solidFill>
                  <a:srgbClr val="000000"/>
                </a:solidFill>
                <a:effectLst/>
                <a:latin typeface="aino"/>
              </a:rPr>
              <a:t>Anna Lisa Strakova, University of Tartu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0D85FC6-565D-597B-5E38-F7CA85BD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3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7E25EB-2943-70A7-FC1C-225E60278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Youth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Leadership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training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5C2708A-E891-0D0F-3A2A-F37B33A707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000000"/>
                </a:solidFill>
                <a:effectLst/>
                <a:latin typeface="aino"/>
              </a:rPr>
              <a:t>Triin</a:t>
            </a:r>
            <a:r>
              <a:rPr lang="en-US" b="0" i="0" dirty="0">
                <a:solidFill>
                  <a:srgbClr val="000000"/>
                </a:solidFill>
                <a:effectLst/>
                <a:latin typeface="aino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ino"/>
              </a:rPr>
              <a:t>Roos</a:t>
            </a:r>
            <a:r>
              <a:rPr lang="en-US" b="0" i="0" dirty="0">
                <a:solidFill>
                  <a:srgbClr val="000000"/>
                </a:solidFill>
                <a:effectLst/>
                <a:latin typeface="aino"/>
              </a:rPr>
              <a:t>, Estonian Youth Council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1E92C8-B139-DEA5-9216-8919787A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65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7850D7-D4C6-A8FA-C348-3F4383B1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Change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 Management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9D576B1-408F-F945-1C12-180CB83459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Anneli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Ohvril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,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Let's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aino"/>
              </a:rPr>
              <a:t>Do</a:t>
            </a:r>
            <a:r>
              <a:rPr lang="fi-FI" b="0" i="0" dirty="0">
                <a:solidFill>
                  <a:srgbClr val="000000"/>
                </a:solidFill>
                <a:effectLst/>
                <a:latin typeface="aino"/>
              </a:rPr>
              <a:t> It World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52B0EE-12C9-DA8C-71C0-64587C1A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6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1D1741-7F54-7FCC-7F97-EDE33FFAF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rgbClr val="000000"/>
                </a:solidFill>
                <a:effectLst/>
                <a:latin typeface="inherit"/>
              </a:rPr>
              <a:t>Self-leadership</a:t>
            </a:r>
            <a:r>
              <a:rPr lang="fi-FI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fi-FI" dirty="0" err="1">
                <a:solidFill>
                  <a:srgbClr val="000000"/>
                </a:solidFill>
                <a:effectLst/>
                <a:latin typeface="inherit"/>
              </a:rPr>
              <a:t>skills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FE99A4-E6D3-B5D5-5540-6466EEFC0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0" i="0" dirty="0">
                <a:effectLst/>
                <a:latin typeface="Arial" panose="020B0604020202020204" pitchFamily="34" charset="0"/>
              </a:rPr>
              <a:t>Susanne Kallanvaara, </a:t>
            </a:r>
            <a:r>
              <a:rPr lang="fi-FI" b="0" i="0" dirty="0" err="1">
                <a:effectLst/>
                <a:latin typeface="Arial" panose="020B0604020202020204" pitchFamily="34" charset="0"/>
              </a:rPr>
              <a:t>Burgårdens</a:t>
            </a:r>
            <a:r>
              <a:rPr lang="fi-FI" b="0" i="0" dirty="0">
                <a:effectLst/>
                <a:latin typeface="Arial" panose="020B0604020202020204" pitchFamily="34" charset="0"/>
              </a:rPr>
              <a:t> gymnasium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A024AD-B105-2691-3991-FED14AFC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7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1D1741-7F54-7FCC-7F97-EDE33FFAF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6000" b="1" dirty="0" err="1">
                <a:solidFill>
                  <a:srgbClr val="5B5B5B"/>
                </a:solidFill>
              </a:rPr>
              <a:t>Youth</a:t>
            </a:r>
            <a:r>
              <a:rPr lang="fi-FI" sz="6000" b="1" dirty="0">
                <a:solidFill>
                  <a:srgbClr val="5B5B5B"/>
                </a:solidFill>
              </a:rPr>
              <a:t> </a:t>
            </a:r>
            <a:r>
              <a:rPr lang="fi-FI" sz="6000" b="1" dirty="0" err="1">
                <a:solidFill>
                  <a:srgbClr val="5B5B5B"/>
                </a:solidFill>
              </a:rPr>
              <a:t>Declaration</a:t>
            </a:r>
            <a:endParaRPr lang="fi-FI" sz="6000" b="1" dirty="0">
              <a:solidFill>
                <a:srgbClr val="5B5B5B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FE99A4-E6D3-B5D5-5540-6466EEFC0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0" i="0" dirty="0">
                <a:effectLst/>
                <a:latin typeface="Arial" panose="020B0604020202020204" pitchFamily="34" charset="0"/>
              </a:rPr>
              <a:t>Laura Maria Rajala, </a:t>
            </a:r>
            <a:r>
              <a:rPr lang="fi-FI" b="0" i="0" dirty="0" err="1">
                <a:effectLst/>
                <a:latin typeface="Arial" panose="020B0604020202020204" pitchFamily="34" charset="0"/>
              </a:rPr>
              <a:t>Femina</a:t>
            </a:r>
            <a:r>
              <a:rPr lang="fi-FI" b="0" i="0" dirty="0">
                <a:effectLst/>
                <a:latin typeface="Arial" panose="020B0604020202020204" pitchFamily="34" charset="0"/>
              </a:rPr>
              <a:t> ry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A024AD-B105-2691-3991-FED14AFC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255BFC-270A-44FE-A817-49308DA9374C}" type="datetime1">
              <a:rPr lang="fi-FI" smtClean="0"/>
              <a:t>10.4.2023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0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3564B7-D36C-DEEA-B3A4-604E60EF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3696A9D-2A69-47B8-9378-406E81383262}" type="datetime1">
              <a:rPr lang="fi-FI" smtClean="0"/>
              <a:t>10.4.2023</a:t>
            </a:fld>
            <a:endParaRPr lang="en-US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8083FA5-B43E-C3FA-67B7-D690D022F7DC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8FE72EB7-1198-3150-B11C-FFD15D8B420F}"/>
              </a:ext>
            </a:extLst>
          </p:cNvPr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CCB6338C-3CA6-63B6-BFD4-3AC603636A5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3600" b="1" dirty="0" err="1">
                <a:solidFill>
                  <a:srgbClr val="5B5B5B"/>
                </a:solidFill>
              </a:rPr>
              <a:t>Youth</a:t>
            </a:r>
            <a:r>
              <a:rPr lang="fi-FI" sz="3600" b="1" dirty="0">
                <a:solidFill>
                  <a:srgbClr val="5B5B5B"/>
                </a:solidFill>
              </a:rPr>
              <a:t> </a:t>
            </a:r>
            <a:r>
              <a:rPr lang="fi-FI" sz="3600" b="1" dirty="0" err="1">
                <a:solidFill>
                  <a:srgbClr val="5B5B5B"/>
                </a:solidFill>
              </a:rPr>
              <a:t>Declaration</a:t>
            </a:r>
            <a:endParaRPr lang="fi-FI" sz="3600" b="1" dirty="0">
              <a:solidFill>
                <a:srgbClr val="5B5B5B"/>
              </a:solidFill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3EBA94C7-2C74-36AC-0546-2FD1076297F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  <a:endParaRPr lang="fi-FI" sz="1400">
              <a:solidFill>
                <a:srgbClr val="5B5B5B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07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cce31644-033e-4422-8caa-e06bd776186b"/>
  <p:tag name="SLIDO_EVENT_SECTION_UUID" val="c1455d8d-5536-4548-8b03-4c52132d78e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zU1ODU2NzB9"/>
  <p:tag name="SLIDO_TYPE" val="SlidoPoll"/>
  <p:tag name="SLIDO_POLL_UUID" val="7cee843d-3faf-4449-a6c1-e0565777057c"/>
  <p:tag name="SLIDO_TIMELINE" val="W3sicG9sbFF1ZXN0aW9uVXVpZCI6IjZmMjAwM2I1LTRhOTAtNGNjNS05MTBkLWU0MjcwZGFjYjIzYiIsInNob3dSZXN1bHRzIjpmYWxzZSwic2hvd0NvcnJlY3RBbnN3ZXJzIjpmYWxzZSwidm90aW5nTG9ja2VkIjpmYWxzZX0seyJwb2xsUXVlc3Rpb25VdWlkIjoiNmYyMDAzYjUtNGE5MC00Y2M1LTkxMGQtZTQyNzBkYWNiMjNiIiwic2hvd1Jlc3VsdHMiOnRydWUsInNob3dDb3JyZWN0QW5zd2VycyI6ZmFsc2UsInZvdGluZ0xvY2tlZCI6ZmFsc2V9XQ=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2NzU1ODU3NzN9"/>
  <p:tag name="SLIDO_TYPE" val="SlidoPoll"/>
  <p:tag name="SLIDO_POLL_UUID" val="d5c4b19b-fdfa-490c-9f37-5b5b28a1a61c"/>
  <p:tag name="SLIDO_TIMELINE" val="W3sicG9sbFF1ZXN0aW9uVXVpZCI6IjI4ZmYyOWZmLTNjZjMtNGZiNS05MTUzLWFlOGNiMTA2MjVkZCIsInNob3dSZXN1bHRzIjpmYWxzZSwic2hvd0NvcnJlY3RBbnN3ZXJzIjpmYWxzZSwidm90aW5nTG9ja2VkIjpmYWxzZX0seyJwb2xsUXVlc3Rpb25VdWlkIjoiMjhmZjI5ZmYtM2NmMy00ZmI1LTkxNTMtYWU4Y2IxMDYyNWRkIiwic2hvd1Jlc3VsdHMiOnRydWUsInNob3dDb3JyZWN0QW5zd2VycyI6ZmFsc2UsInZvdGluZ0xvY2tlZCI6ZmFsc2V9XQ=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49_TF78438558" id="{F5C69551-B5F6-4299-B4A2-67D289699062}" vid="{588027EA-AE77-416C-AC58-58E3E2ED1D0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{5703C7BC-C451-4A90-8392-4FA943C04303}tf78438558_win32</Template>
  <TotalTime>3789</TotalTime>
  <Words>759</Words>
  <Application>Microsoft Office PowerPoint</Application>
  <PresentationFormat>Laajakuva</PresentationFormat>
  <Paragraphs>48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20" baseType="lpstr">
      <vt:lpstr>aino</vt:lpstr>
      <vt:lpstr>Arial</vt:lpstr>
      <vt:lpstr>Calibri</vt:lpstr>
      <vt:lpstr>Century Gothic</vt:lpstr>
      <vt:lpstr>Garamond</vt:lpstr>
      <vt:lpstr>inherit</vt:lpstr>
      <vt:lpstr>Lato</vt:lpstr>
      <vt:lpstr>Roboto</vt:lpstr>
      <vt:lpstr>Segoe UI</vt:lpstr>
      <vt:lpstr>SavonVTI</vt:lpstr>
      <vt:lpstr>I International Training on Youth Advocacy  and Leadership</vt:lpstr>
      <vt:lpstr>PowerPoint-esitys</vt:lpstr>
      <vt:lpstr>PowerPoint-esitys</vt:lpstr>
      <vt:lpstr>Advocacy</vt:lpstr>
      <vt:lpstr>Youth Leadership training</vt:lpstr>
      <vt:lpstr>Change Management</vt:lpstr>
      <vt:lpstr>Self-leadership skills</vt:lpstr>
      <vt:lpstr>Youth Declaration</vt:lpstr>
      <vt:lpstr>PowerPoint-esitys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International Training on Youth Advocacy  and Leadership</dc:title>
  <dc:creator>Laura Maria Rajala</dc:creator>
  <cp:lastModifiedBy>Laura Maria Rajala</cp:lastModifiedBy>
  <cp:revision>1</cp:revision>
  <dcterms:created xsi:type="dcterms:W3CDTF">2023-02-03T13:39:43Z</dcterms:created>
  <dcterms:modified xsi:type="dcterms:W3CDTF">2023-04-10T08:04:04Z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1.5.3.3511</vt:lpwstr>
  </property>
</Properties>
</file>